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8" r:id="rId4"/>
    <p:sldId id="276" r:id="rId5"/>
    <p:sldId id="277" r:id="rId6"/>
    <p:sldId id="278" r:id="rId7"/>
    <p:sldId id="279" r:id="rId8"/>
    <p:sldId id="280" r:id="rId9"/>
    <p:sldId id="270" r:id="rId10"/>
    <p:sldId id="263" r:id="rId11"/>
    <p:sldId id="261" r:id="rId12"/>
    <p:sldId id="281" r:id="rId13"/>
    <p:sldId id="264" r:id="rId14"/>
    <p:sldId id="265" r:id="rId15"/>
    <p:sldId id="267" r:id="rId16"/>
    <p:sldId id="283" r:id="rId17"/>
    <p:sldId id="282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2DEE4"/>
    <a:srgbClr val="F8F2E8"/>
    <a:srgbClr val="F3E9D9"/>
    <a:srgbClr val="E2EFF2"/>
    <a:srgbClr val="DCEFF4"/>
    <a:srgbClr val="C2E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62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4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C9FDC3-1320-4A61-8C97-9D1F489DE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F334BE6-CB6A-4B9C-BCFB-EB86A82F48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6F0681-0A94-4A0C-9879-5AC3FA2CC0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C51272-1DDC-47A1-8D81-C03EB3A9A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6F124E-0077-45CC-AC97-419FFB651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9277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184A85E-F64C-4911-AE7E-9F0B68C15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1822504-A2B9-4B08-BED1-D20710BAA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BF20502-A70C-4187-AD90-51EDA45D2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D0E363-3428-47D6-9D83-4FDE57A83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CF422F-1C8E-4A50-AEF4-01A85BF1C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8135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45FAB58-888C-4F53-A691-BF33335210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BD2F78A-3E4F-478B-BA4E-5503146DE6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8D34A80-0BB2-4179-A6F6-A5750513B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8B10DAA-5A33-4E67-B4FA-59067CC19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B629D5F-E734-4341-8F02-1925FBAF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813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6AD32C-CC9B-49C1-B127-FE2DEEC6B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56F55CD-EC58-43F0-9D16-A01FDC0D8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3CC32AD-BBD8-40B2-A9C7-1DC9EA03F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1034FB3-739A-4CD3-A224-B35D9D44F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B09E0C-A687-4925-BDDB-85310CCB6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0553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31A82E-C288-41A1-8802-A568451E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6EF926-3EA8-4B18-8656-D78CDF5DF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F10FF4B-9065-4149-B6B6-117E0FCA4C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E41F0D-854B-4762-BA50-772C73DF1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30BB67-E633-4322-B957-AE6753E6E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9597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BA16A1F-DE08-4E26-8002-3C6E4DABA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170667-5B9C-47EC-9592-1E8CABFC8A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A57E457E-E024-4AB4-8C79-644B82F7C6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F3CFB0A-70B9-45D0-9C4B-23F528583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63B0ED7-5157-4913-BB42-223BA2F2A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55469AB-1897-47F7-A1A2-FCF5BF4EC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3250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ECD35A0-B296-4D6A-B484-356B8AB2C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13BABA4-6CFD-4AE0-A1DC-4974FFBCE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6CF3970-44AF-452D-84C7-1D2F0BDE1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CF5B8FC-80EB-4A21-92A2-57F7FC7632E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3682CC5A-91D4-4DD6-BCDD-FE18E67E35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DF3871C-E24C-498F-8629-112DA0E0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B74A940-BD02-46C1-9E7D-AA865A13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3850C37-8193-4CA2-BE7D-7E48374D8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559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F725AC-4539-4977-BC75-EE190B0E2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04D64A7-BCEF-4DDC-883E-4E229BD5F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BA4B20F-148C-49FA-A1C2-873974029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52339F7-5142-45D3-9C7D-8552EB833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4840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A725B16-4E99-445A-967C-44DE5EF49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FC7AC87-84D5-4FB3-B19D-7C9AB1295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B17DC09-AECC-46CC-AE6C-120146796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2584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DA8D25A-9B47-4C5E-8370-AEF408F44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1EAF07-2CD2-4195-B071-A122E5718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FAD4969D-43C6-4F6A-9E74-334D3D39C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9338FC0-1B8E-43EB-8F5E-B8AF68E88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FCB428F-2C53-466A-8D15-FA032FB50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357BF06-46FF-4089-9E60-771B26B2B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9473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429CF1-75BB-4FFE-94FE-8C891E363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2C4B59E-5FD5-484A-A3EF-DC0CD2FD53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9918944-2803-4EA5-B0B0-1FFC000DD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667E5B7-C9EB-4E5D-9FF9-4F87FA4A9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CF414D4-7728-4D97-A596-C0499651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C73D23D-E957-46C5-BF94-7F8C33647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3852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8BE5518-15E1-4C88-BD8E-27C24B38A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3C1CC9B-FDC6-4348-8886-25DA9F8FE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921F74B-14F8-4E4A-B2F6-88C1856F44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61AAD-BB23-4152-B336-9F67ED4AA2B6}" type="datetimeFigureOut">
              <a:rPr lang="zh-TW" altLang="en-US" smtClean="0"/>
              <a:t>2024/11/22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919413-A29A-445D-9057-F719BB6E75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37DE831-CFC1-4D8B-9276-E11DE26EE8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DDF0A1-39AA-45FB-A2B0-88C8B91A3FC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8930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標楷體" panose="03000509000000000000" pitchFamily="65" charset="-120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jpg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png"/><Relationship Id="rId4" Type="http://schemas.openxmlformats.org/officeDocument/2006/relationships/image" Target="../media/image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hyperlink" Target="https://arxiv.org/abs/1705.06830" TargetMode="External"/><Relationship Id="rId5" Type="http://schemas.openxmlformats.org/officeDocument/2006/relationships/hyperlink" Target="https://arxiv.org/abs/1703.06868" TargetMode="External"/><Relationship Id="rId4" Type="http://schemas.openxmlformats.org/officeDocument/2006/relationships/image" Target="../media/image1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70F190-BDB1-40C1-9BD6-54913D3EE2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HW4 </a:t>
            </a:r>
            <a:r>
              <a:rPr lang="zh-TW" altLang="en-US" dirty="0"/>
              <a:t>講解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44A4174-5E36-4A31-8635-FDF37A85D6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8696131" cy="1560901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</a:rPr>
              <a:t>Generative(</a:t>
            </a:r>
            <a:r>
              <a:rPr lang="zh-TW" altLang="en-US" dirty="0">
                <a:latin typeface="Times New Roman" panose="02020603050405020304" pitchFamily="18" charset="0"/>
              </a:rPr>
              <a:t>分類</a:t>
            </a:r>
            <a:r>
              <a:rPr lang="en-US" altLang="zh-TW" dirty="0">
                <a:latin typeface="Times New Roman" panose="02020603050405020304" pitchFamily="18" charset="0"/>
              </a:rPr>
              <a:t>)</a:t>
            </a:r>
            <a:r>
              <a:rPr lang="zh-TW" altLang="en-US" dirty="0">
                <a:latin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</a:rPr>
              <a:t>and </a:t>
            </a:r>
            <a:r>
              <a:rPr lang="en-US" altLang="zh-TW" b="0" i="0" dirty="0">
                <a:effectLst/>
                <a:latin typeface="medium-content-sans-serif-font"/>
              </a:rPr>
              <a:t>Neural Style Transfer</a:t>
            </a:r>
            <a:r>
              <a:rPr lang="en-US" altLang="zh-TW" dirty="0">
                <a:latin typeface="Times New Roman" panose="02020603050405020304" pitchFamily="18" charset="0"/>
              </a:rPr>
              <a:t>(</a:t>
            </a:r>
            <a:r>
              <a:rPr lang="zh-TW" altLang="en-US" dirty="0">
                <a:latin typeface="Times New Roman" panose="02020603050405020304" pitchFamily="18" charset="0"/>
              </a:rPr>
              <a:t>神經風格</a:t>
            </a:r>
            <a:r>
              <a:rPr lang="en-US" altLang="zh-TW" dirty="0">
                <a:latin typeface="Times New Roman" panose="02020603050405020304" pitchFamily="18" charset="0"/>
              </a:rPr>
              <a:t>)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33B4180-EC7F-4265-A27C-A8E405A05B35}"/>
              </a:ext>
            </a:extLst>
          </p:cNvPr>
          <p:cNvSpPr/>
          <p:nvPr/>
        </p:nvSpPr>
        <p:spPr>
          <a:xfrm rot="150421">
            <a:off x="-243129" y="6165859"/>
            <a:ext cx="12678257" cy="1122927"/>
          </a:xfrm>
          <a:prstGeom prst="rect">
            <a:avLst/>
          </a:prstGeom>
          <a:solidFill>
            <a:srgbClr val="C2D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40047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BCAF360-054D-4BEA-8A69-BFC491F897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457" y="410547"/>
            <a:ext cx="10414649" cy="79912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Dataset</a:t>
            </a:r>
            <a:endParaRPr lang="zh-TW" altLang="en-US" dirty="0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0EF50AC-9E68-44F4-9984-302F186E03CA}"/>
              </a:ext>
            </a:extLst>
          </p:cNvPr>
          <p:cNvSpPr txBox="1"/>
          <p:nvPr/>
        </p:nvSpPr>
        <p:spPr>
          <a:xfrm>
            <a:off x="589253" y="120967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TW" altLang="en-US" b="0" i="0" dirty="0">
                <a:solidFill>
                  <a:srgbClr val="3A3A3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個類別的</a:t>
            </a:r>
            <a:r>
              <a:rPr lang="zh-TW" altLang="en-US" dirty="0">
                <a:solidFill>
                  <a:srgbClr val="3A3A3A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風格</a:t>
            </a:r>
            <a:r>
              <a:rPr lang="zh-TW" altLang="en-US" b="0" i="0" dirty="0">
                <a:solidFill>
                  <a:srgbClr val="3A3A3A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4ED577C-0CC6-4969-9E2A-1B90AADBD7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3" y="1756620"/>
            <a:ext cx="1755991" cy="124302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49B36B5-2706-42DA-ABB6-284DBA0ACE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244" y="1756620"/>
            <a:ext cx="1848939" cy="146095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41026E4-F407-444F-AD61-63EC8EBA62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3" y="2999649"/>
            <a:ext cx="1385264" cy="1836980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E36CDA09-1717-4790-AEA3-5EFC11DD79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517" y="3177262"/>
            <a:ext cx="2301085" cy="173835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5921BE3-5FC2-486F-A1AF-1C45B5DD65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53" y="4915612"/>
            <a:ext cx="2053463" cy="163916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41788A31-8324-42E2-9002-D30833FC85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2716" y="4933093"/>
            <a:ext cx="1994418" cy="1604206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AE74456-68EA-4428-8E98-345AA448F3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5253" y="2464268"/>
            <a:ext cx="1860747" cy="2482807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9D0EC570-79BE-4A16-AE60-27D3CCE8AE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134" y="5000323"/>
            <a:ext cx="2053464" cy="1612903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B6BAA82F-17D5-47FB-AF04-C2FB0DED25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1925" y="640193"/>
            <a:ext cx="1352684" cy="1829064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62AC14C3-AA7F-40D2-9DC5-58C366DEDAC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566" y="288342"/>
            <a:ext cx="1669688" cy="2273559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CCDCBF1E-2E3A-436C-899D-E2DC9D2F62B2}"/>
              </a:ext>
            </a:extLst>
          </p:cNvPr>
          <p:cNvSpPr txBox="1"/>
          <p:nvPr/>
        </p:nvSpPr>
        <p:spPr>
          <a:xfrm>
            <a:off x="7111513" y="962548"/>
            <a:ext cx="18036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27</a:t>
            </a:r>
            <a:r>
              <a:rPr lang="zh-TW" altLang="en-US" dirty="0"/>
              <a:t>張應力所圖片</a:t>
            </a: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0083C14E-5101-451C-A96D-1E43184568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600" y="1462762"/>
            <a:ext cx="457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11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EBED62-029A-487A-A5EB-89CFFC231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90" y="19891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</a:rPr>
              <a:t>Basic level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660B0E-5F6B-4E59-8A18-C00328F314E9}"/>
              </a:ext>
            </a:extLst>
          </p:cNvPr>
          <p:cNvSpPr txBox="1"/>
          <p:nvPr/>
        </p:nvSpPr>
        <p:spPr>
          <a:xfrm>
            <a:off x="6245290" y="12938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51C0B5D2-D8D6-4121-BF69-71BA89964611}"/>
              </a:ext>
            </a:extLst>
          </p:cNvPr>
          <p:cNvSpPr txBox="1"/>
          <p:nvPr/>
        </p:nvSpPr>
        <p:spPr>
          <a:xfrm>
            <a:off x="821691" y="1041918"/>
            <a:ext cx="11239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zh-TW" sz="1800" kern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請於本作業提供之畫作</a:t>
            </a:r>
            <a:r>
              <a:rPr lang="en-US" altLang="zh-TW" sz="1800" kern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(style image)</a:t>
            </a:r>
            <a:r>
              <a:rPr lang="zh-TW" altLang="zh-TW" sz="1800" kern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資料集中選擇一張照片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並由本作業提供之真實照片</a:t>
            </a:r>
            <a:r>
              <a:rPr lang="en-US" altLang="zh-TW" sz="1800" kern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(content image)</a:t>
            </a:r>
            <a:r>
              <a:rPr lang="zh-TW" altLang="zh-TW" sz="1800" kern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資料集中選擇一張照片</a:t>
            </a:r>
            <a:r>
              <a:rPr lang="zh-TW" altLang="zh-TW" sz="1800" kern="0" dirty="0">
                <a:effectLst/>
                <a:ea typeface="新細明體" panose="02020500000000000000" pitchFamily="18" charset="-120"/>
                <a:cs typeface="Times New Roman" panose="02020603050405020304" pitchFamily="18" charset="0"/>
              </a:rPr>
              <a:t>，以</a:t>
            </a:r>
            <a:r>
              <a:rPr lang="en-US" altLang="zh-TW" sz="1800" kern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HW4_sample_code.ipynb (Python) </a:t>
            </a:r>
            <a:r>
              <a:rPr lang="zh-TW" altLang="zh-TW" sz="1800" kern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程式</a:t>
            </a:r>
            <a:r>
              <a:rPr lang="zh-TW" altLang="zh-TW" sz="1800" kern="0" dirty="0">
                <a:effectLst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zh-TW" altLang="zh-TW" sz="1800" kern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將真實照片轉換為畫作的風格</a:t>
            </a:r>
            <a:r>
              <a:rPr lang="en-US" altLang="zh-TW" sz="1800" kern="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(70%</a:t>
            </a:r>
            <a:endParaRPr lang="zh-TW" altLang="en-US" dirty="0"/>
          </a:p>
        </p:txBody>
      </p:sp>
      <p:pic>
        <p:nvPicPr>
          <p:cNvPr id="11" name="內容版面配置區 10">
            <a:extLst>
              <a:ext uri="{FF2B5EF4-FFF2-40B4-BE49-F238E27FC236}">
                <a16:creationId xmlns:a16="http://schemas.microsoft.com/office/drawing/2014/main" id="{7EA0CE12-CA63-4EAF-A63E-ABF882F14780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755"/>
          <a:stretch/>
        </p:blipFill>
        <p:spPr bwMode="auto">
          <a:xfrm>
            <a:off x="708496" y="1895657"/>
            <a:ext cx="7682835" cy="39204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43410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EBED62-029A-487A-A5EB-89CFFC231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690" y="19891"/>
            <a:ext cx="10515600" cy="1325563"/>
          </a:xfrm>
        </p:spPr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</a:rPr>
              <a:t>Basic level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2660B0E-5F6B-4E59-8A18-C00328F314E9}"/>
              </a:ext>
            </a:extLst>
          </p:cNvPr>
          <p:cNvSpPr txBox="1"/>
          <p:nvPr/>
        </p:nvSpPr>
        <p:spPr>
          <a:xfrm>
            <a:off x="6245290" y="129384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A04F042-861C-42A5-BD52-FCFBEC228547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/>
          <a:stretch/>
        </p:blipFill>
        <p:spPr bwMode="auto">
          <a:xfrm>
            <a:off x="4935490" y="1136988"/>
            <a:ext cx="5852330" cy="435133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AE500216-B346-496C-885D-9E931CD20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5162" y="1710466"/>
            <a:ext cx="3286937" cy="330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358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A3D749-F54E-4F05-9825-276AE1C285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Intermediate level</a:t>
            </a:r>
            <a:endParaRPr lang="zh-TW" altLang="en-US" sz="88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9DBD36F-4062-4B5C-B9FF-37F690EC3388}"/>
              </a:ext>
            </a:extLst>
          </p:cNvPr>
          <p:cNvSpPr txBox="1"/>
          <p:nvPr/>
        </p:nvSpPr>
        <p:spPr>
          <a:xfrm>
            <a:off x="821689" y="1065212"/>
            <a:ext cx="108166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TW" altLang="en-US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將剛剛轉換完成之照片，透過反向操作重新轉換回真實照片的風格。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將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Basic level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轉換完成之照片另存新檔並當成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content image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，以原照片當成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style image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，透過修改路徑，將其風格轉換回來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 (15%)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D3EDBF-660C-4ADD-A99D-C539CE932A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1" y="2133210"/>
            <a:ext cx="6381840" cy="414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827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CD2D5-CFD7-4739-893E-5AA40907D9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Advanced level</a:t>
            </a:r>
            <a:endParaRPr lang="zh-TW" altLang="en-US" sz="8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735EFB1-77F2-48F8-9D30-8291E287D664}"/>
              </a:ext>
            </a:extLst>
          </p:cNvPr>
          <p:cNvSpPr txBox="1"/>
          <p:nvPr/>
        </p:nvSpPr>
        <p:spPr>
          <a:xfrm>
            <a:off x="508069" y="1423230"/>
            <a:ext cx="10647612" cy="69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ts val="2400"/>
              </a:lnSpc>
            </a:pPr>
            <a:r>
              <a:rPr lang="zh-TW" altLang="en-US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改變捲積神經網路萃取之層或層數，以達成更好之轉換效果。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如下面左圖與右圖，左圖為增加萃取層數之前，右圖為增加萃取層數之後，可發現其抽象感更強烈，更接近吶喊之風格</a:t>
            </a:r>
            <a:r>
              <a:rPr lang="en-US" altLang="zh-TW" sz="1800" kern="10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)(15%)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25772E-3CE0-4D9D-92C1-B35BA68AB6C9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"/>
          <a:stretch/>
        </p:blipFill>
        <p:spPr bwMode="auto">
          <a:xfrm>
            <a:off x="838200" y="2379533"/>
            <a:ext cx="3340100" cy="33305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56094C6B-DFC5-456D-BD70-6EE71E5766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001" y="2379533"/>
            <a:ext cx="3365500" cy="33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7037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2AB7CD-D4B4-4184-8028-97C628E0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作業繳交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00D4B8D-5E71-4BA6-A4D6-FCE6EE5F4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將作業之</a:t>
            </a:r>
            <a:r>
              <a:rPr lang="en-US" altLang="zh-TW" dirty="0"/>
              <a:t>code</a:t>
            </a:r>
            <a:r>
              <a:rPr lang="zh-TW" altLang="en-US" dirty="0"/>
              <a:t>列印出紙本訂起來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如果有做</a:t>
            </a:r>
            <a:r>
              <a:rPr lang="en-US" altLang="zh-TW" dirty="0"/>
              <a:t>intermediate level/advanced level</a:t>
            </a:r>
            <a:r>
              <a:rPr lang="zh-TW" altLang="en-US" dirty="0"/>
              <a:t>請特別標示出來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請附上結果圖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r>
              <a:rPr lang="zh-TW" altLang="en-US" dirty="0"/>
              <a:t>兩周後上課繳交</a:t>
            </a: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en-US" altLang="zh-TW" dirty="0"/>
          </a:p>
          <a:p>
            <a:pPr marL="514350" indent="-514350">
              <a:buFont typeface="+mj-lt"/>
              <a:buAutoNum type="arabicPeriod"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30215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CD2D5-CFD7-4739-893E-5AA40907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0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Advanced level</a:t>
            </a:r>
            <a:endParaRPr lang="zh-TW" altLang="en-US" sz="8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735EFB1-77F2-48F8-9D30-8291E287D664}"/>
              </a:ext>
            </a:extLst>
          </p:cNvPr>
          <p:cNvSpPr txBox="1"/>
          <p:nvPr/>
        </p:nvSpPr>
        <p:spPr>
          <a:xfrm>
            <a:off x="224798" y="889888"/>
            <a:ext cx="10647612" cy="38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ts val="2400"/>
              </a:lnSpc>
            </a:pPr>
            <a:r>
              <a:rPr lang="zh-TW" altLang="en-US" kern="1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若選相同物件，可能可以</a:t>
            </a:r>
            <a:r>
              <a:rPr lang="zh-TW" altLang="en-US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達成更好之轉換效果。</a:t>
            </a:r>
            <a:endParaRPr lang="zh-TW" altLang="zh-TW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389875F-0596-4BBB-ACBE-17C237060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062" y="2025629"/>
            <a:ext cx="5119007" cy="383925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12868A53-9245-4FE4-AD56-C09EDB7A7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93" y="4088849"/>
            <a:ext cx="4696408" cy="253899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D741AA2A-680E-42AF-9290-E4A2A1188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63" y="1325563"/>
            <a:ext cx="3492138" cy="2619694"/>
          </a:xfrm>
          <a:prstGeom prst="rect">
            <a:avLst/>
          </a:prstGeom>
        </p:spPr>
      </p:pic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642A83D-5CE5-4FB1-8E06-D649E1860DEB}"/>
              </a:ext>
            </a:extLst>
          </p:cNvPr>
          <p:cNvCxnSpPr/>
          <p:nvPr/>
        </p:nvCxnSpPr>
        <p:spPr>
          <a:xfrm>
            <a:off x="4680060" y="3750906"/>
            <a:ext cx="1503026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8386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6CD2D5-CFD7-4739-893E-5AA40907D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804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Advanced level</a:t>
            </a:r>
            <a:endParaRPr lang="zh-TW" altLang="en-US" sz="8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B735EFB1-77F2-48F8-9D30-8291E287D664}"/>
              </a:ext>
            </a:extLst>
          </p:cNvPr>
          <p:cNvSpPr txBox="1"/>
          <p:nvPr/>
        </p:nvSpPr>
        <p:spPr>
          <a:xfrm>
            <a:off x="290804" y="847569"/>
            <a:ext cx="10647612" cy="38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>
              <a:lnSpc>
                <a:spcPts val="2400"/>
              </a:lnSpc>
            </a:pPr>
            <a:r>
              <a:rPr lang="zh-TW" altLang="en-US" kern="100">
                <a:latin typeface="Calibri" panose="020F0502020204030204" pitchFamily="34" charset="0"/>
                <a:cs typeface="Times New Roman" panose="02020603050405020304" pitchFamily="18" charset="0"/>
              </a:rPr>
              <a:t>若選相同物件，可能可以達成更好之轉換效果。</a:t>
            </a:r>
            <a:endParaRPr lang="zh-TW" altLang="zh-TW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6642A83D-5CE5-4FB1-8E06-D649E1860DEB}"/>
              </a:ext>
            </a:extLst>
          </p:cNvPr>
          <p:cNvCxnSpPr/>
          <p:nvPr/>
        </p:nvCxnSpPr>
        <p:spPr>
          <a:xfrm>
            <a:off x="4680060" y="3750906"/>
            <a:ext cx="1503026" cy="0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18" name="Picture 2" descr="李多慧以隊長身份加入味全龍！啦啦隊女神私下熱愛運動、跳舞，不忌口維持身材方法公開">
            <a:extLst>
              <a:ext uri="{FF2B5EF4-FFF2-40B4-BE49-F238E27FC236}">
                <a16:creationId xmlns:a16="http://schemas.microsoft.com/office/drawing/2014/main" id="{3A3A3933-686B-4980-A297-2BB9F40C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596" y="1272749"/>
            <a:ext cx="2669846" cy="299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韓粉先別哭！李珠珢IG「正式標註中文名字」 台粉嗨爆：懂得都懂| 娛樂星聞">
            <a:extLst>
              <a:ext uri="{FF2B5EF4-FFF2-40B4-BE49-F238E27FC236}">
                <a16:creationId xmlns:a16="http://schemas.microsoft.com/office/drawing/2014/main" id="{6D374E56-4A98-4A66-A07B-4B0301D252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054" y="1272749"/>
            <a:ext cx="2077937" cy="2997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車銀優從《女神降臨》校草變身《完美世界》">
            <a:extLst>
              <a:ext uri="{FF2B5EF4-FFF2-40B4-BE49-F238E27FC236}">
                <a16:creationId xmlns:a16="http://schemas.microsoft.com/office/drawing/2014/main" id="{B576C8E6-B887-4BBC-BFE6-0E67DDF8BA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8952" y="1279779"/>
            <a:ext cx="2944407" cy="2944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D8AAC18-5B69-4FF8-AD22-DFD003E839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352" y="1268966"/>
            <a:ext cx="2130054" cy="2944408"/>
          </a:xfrm>
          <a:prstGeom prst="rect">
            <a:avLst/>
          </a:prstGeom>
        </p:spPr>
      </p:pic>
      <p:pic>
        <p:nvPicPr>
          <p:cNvPr id="9224" name="Picture 8" descr="BTS田柾國發文「不要利用他們」力挺NewJeans？還有哪些韓國藝人聲援？">
            <a:extLst>
              <a:ext uri="{FF2B5EF4-FFF2-40B4-BE49-F238E27FC236}">
                <a16:creationId xmlns:a16="http://schemas.microsoft.com/office/drawing/2014/main" id="{EFA9C328-2055-4CB8-957B-9DD314D15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590" y="1258154"/>
            <a:ext cx="2952806" cy="294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E5307DFB-D9D4-4758-86C4-33216F127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1566" y="4325420"/>
            <a:ext cx="2016425" cy="2548852"/>
          </a:xfrm>
          <a:prstGeom prst="rect">
            <a:avLst/>
          </a:prstGeom>
        </p:spPr>
      </p:pic>
      <p:pic>
        <p:nvPicPr>
          <p:cNvPr id="9226" name="Picture 10" descr="問號- 维基词典，自由的多语言词典">
            <a:extLst>
              <a:ext uri="{FF2B5EF4-FFF2-40B4-BE49-F238E27FC236}">
                <a16:creationId xmlns:a16="http://schemas.microsoft.com/office/drawing/2014/main" id="{4D2CDF23-D344-43FC-80BC-E79DFBA74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8981" y="2560281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4076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0CE3ED3-0FF5-4BE7-9991-D5AA10D8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i="0" dirty="0">
                <a:effectLst/>
                <a:latin typeface="medium-content-sans-serif-font"/>
              </a:rPr>
              <a:t>Neural Style Transfer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2DFA1E-EA1F-460C-B03D-A77DC1902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</a:rPr>
              <a:t> model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1FA8D2-DFD5-4756-AAA0-A83E1F45F56C}"/>
              </a:ext>
            </a:extLst>
          </p:cNvPr>
          <p:cNvSpPr/>
          <p:nvPr/>
        </p:nvSpPr>
        <p:spPr>
          <a:xfrm rot="150421">
            <a:off x="-243129" y="6165859"/>
            <a:ext cx="12678257" cy="1122927"/>
          </a:xfrm>
          <a:prstGeom prst="rect">
            <a:avLst/>
          </a:prstGeom>
          <a:solidFill>
            <a:srgbClr val="C2D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A64141C2-BBD0-4CB7-8FEC-9E61F6A3624C}"/>
              </a:ext>
            </a:extLst>
          </p:cNvPr>
          <p:cNvSpPr txBox="1"/>
          <p:nvPr/>
        </p:nvSpPr>
        <p:spPr>
          <a:xfrm>
            <a:off x="214412" y="6357990"/>
            <a:ext cx="9526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https://medium.com/ai-academy-taiwan/</a:t>
            </a:r>
            <a:r>
              <a:rPr lang="zh-TW" altLang="en-US" dirty="0"/>
              <a:t>類神經影像藝術風格轉換系列筆記</a:t>
            </a:r>
            <a:r>
              <a:rPr lang="en-US" altLang="zh-TW" dirty="0"/>
              <a:t>-</a:t>
            </a:r>
            <a:r>
              <a:rPr lang="zh-TW" altLang="en-US" dirty="0"/>
              <a:t>基礎</a:t>
            </a:r>
            <a:r>
              <a:rPr lang="en-US" altLang="zh-TW" dirty="0"/>
              <a:t>-e5a02d07c5c0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9833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0F11A-2F23-45E1-9555-75A0EC8AD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76" y="58677"/>
            <a:ext cx="11490435" cy="132556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i="0" dirty="0">
                <a:solidFill>
                  <a:srgbClr val="000000"/>
                </a:solidFill>
                <a:effectLst/>
                <a:latin typeface="Lucida Grande"/>
              </a:rPr>
              <a:t>A Neural Algorithm of Artistic Style (</a:t>
            </a:r>
            <a:r>
              <a:rPr lang="en-US" altLang="zh-TW" sz="3600" b="0" i="0" dirty="0" err="1">
                <a:solidFill>
                  <a:srgbClr val="242424"/>
                </a:solidFill>
                <a:effectLst/>
                <a:latin typeface="source-serif-pro"/>
              </a:rPr>
              <a:t>Gatys</a:t>
            </a:r>
            <a:r>
              <a:rPr lang="en-US" altLang="zh-TW" sz="3600" b="0" i="0" dirty="0">
                <a:solidFill>
                  <a:srgbClr val="242424"/>
                </a:solidFill>
                <a:effectLst/>
                <a:latin typeface="source-serif-pro"/>
              </a:rPr>
              <a:t> et al. 2015)</a:t>
            </a:r>
            <a:endParaRPr lang="en-US" altLang="zh-TW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5BAF8DDD-2595-49AA-A9FA-DE7AA171665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6758438"/>
              </p:ext>
            </p:extLst>
          </p:nvPr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4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CBA7A6-D753-4D70-A66B-F1E4C7F4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9578"/>
            <a:ext cx="8400393" cy="1676424"/>
          </a:xfrm>
        </p:spPr>
        <p:txBody>
          <a:bodyPr>
            <a:normAutofit/>
          </a:bodyPr>
          <a:lstStyle/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類神經網路影像風格轉換的開山始祖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奠定了後續研究的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loss function</a:t>
            </a:r>
          </a:p>
          <a:p>
            <a:pPr algn="l">
              <a:buFont typeface="+mj-lt"/>
              <a:buAutoNum type="arabicPeriod"/>
            </a:pPr>
            <a:r>
              <a:rPr lang="zh-TW" altLang="en-US" b="0" i="0" dirty="0">
                <a:solidFill>
                  <a:srgbClr val="242424"/>
                </a:solidFill>
                <a:effectLst/>
                <a:latin typeface="source-serif-pro"/>
              </a:rPr>
              <a:t>要生成一張新的風格化影像需要重新訓練一次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03EACC-E160-47CE-8A54-99D701CB1C45}"/>
              </a:ext>
            </a:extLst>
          </p:cNvPr>
          <p:cNvSpPr/>
          <p:nvPr/>
        </p:nvSpPr>
        <p:spPr>
          <a:xfrm rot="150421">
            <a:off x="-243129" y="6165859"/>
            <a:ext cx="12678257" cy="1122927"/>
          </a:xfrm>
          <a:prstGeom prst="rect">
            <a:avLst/>
          </a:prstGeom>
          <a:solidFill>
            <a:srgbClr val="C2D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98BEDB5-C164-4C14-982B-93CE2A7276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990" y="2666125"/>
            <a:ext cx="6847594" cy="39848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162012C-C5B0-49DC-9B69-54C935B8B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150" y="4068741"/>
            <a:ext cx="6012003" cy="145891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66E6A01-2DFD-4154-A979-E7EF5E9F56DB}"/>
              </a:ext>
            </a:extLst>
          </p:cNvPr>
          <p:cNvSpPr txBox="1"/>
          <p:nvPr/>
        </p:nvSpPr>
        <p:spPr>
          <a:xfrm>
            <a:off x="5846449" y="6210090"/>
            <a:ext cx="331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https://arxiv.org/abs/1508.06576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20049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0F11A-2F23-45E1-9555-75A0EC8AD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76" y="58677"/>
            <a:ext cx="11490435" cy="132556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i="0" dirty="0">
                <a:solidFill>
                  <a:srgbClr val="000000"/>
                </a:solidFill>
                <a:effectLst/>
                <a:latin typeface="Lucida Grande"/>
              </a:rPr>
              <a:t>A Neural Algorithm of Artistic Style (</a:t>
            </a:r>
            <a:r>
              <a:rPr lang="en-US" altLang="zh-TW" sz="3600" b="0" i="0" dirty="0" err="1">
                <a:solidFill>
                  <a:srgbClr val="242424"/>
                </a:solidFill>
                <a:effectLst/>
                <a:latin typeface="source-serif-pro"/>
              </a:rPr>
              <a:t>Gatys</a:t>
            </a:r>
            <a:r>
              <a:rPr lang="en-US" altLang="zh-TW" sz="3600" b="0" i="0" dirty="0">
                <a:solidFill>
                  <a:srgbClr val="242424"/>
                </a:solidFill>
                <a:effectLst/>
                <a:latin typeface="source-serif-pro"/>
              </a:rPr>
              <a:t> et al. 2015)</a:t>
            </a:r>
            <a:endParaRPr lang="en-US" altLang="zh-TW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5BAF8DDD-2595-49AA-A9FA-DE7AA1716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5BAF8DDD-2595-49AA-A9FA-DE7AA17166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3803EACC-E160-47CE-8A54-99D701CB1C45}"/>
              </a:ext>
            </a:extLst>
          </p:cNvPr>
          <p:cNvSpPr/>
          <p:nvPr/>
        </p:nvSpPr>
        <p:spPr>
          <a:xfrm rot="150421">
            <a:off x="-243129" y="6165859"/>
            <a:ext cx="12678257" cy="1122927"/>
          </a:xfrm>
          <a:prstGeom prst="rect">
            <a:avLst/>
          </a:prstGeom>
          <a:solidFill>
            <a:srgbClr val="C2D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5E3DD57-2515-4DD7-BD2E-C09B9C33EF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2269" y="1056426"/>
            <a:ext cx="9226294" cy="574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445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0F11A-2F23-45E1-9555-75A0EC8AD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76" y="58677"/>
            <a:ext cx="11490435" cy="1325563"/>
          </a:xfrm>
        </p:spPr>
        <p:txBody>
          <a:bodyPr>
            <a:normAutofit/>
          </a:bodyPr>
          <a:lstStyle/>
          <a:p>
            <a:pPr algn="l"/>
            <a:r>
              <a:rPr lang="en-US" altLang="zh-TW" sz="3600" i="0" dirty="0">
                <a:solidFill>
                  <a:srgbClr val="000000"/>
                </a:solidFill>
                <a:effectLst/>
                <a:latin typeface="Lucida Grande"/>
              </a:rPr>
              <a:t>A Neural Algorithm of Artistic Style (</a:t>
            </a:r>
            <a:r>
              <a:rPr lang="en-US" altLang="zh-TW" sz="3600" b="0" i="0" dirty="0" err="1">
                <a:solidFill>
                  <a:srgbClr val="242424"/>
                </a:solidFill>
                <a:effectLst/>
                <a:latin typeface="source-serif-pro"/>
              </a:rPr>
              <a:t>Gatys</a:t>
            </a:r>
            <a:r>
              <a:rPr lang="en-US" altLang="zh-TW" sz="3600" b="0" i="0" dirty="0">
                <a:solidFill>
                  <a:srgbClr val="242424"/>
                </a:solidFill>
                <a:effectLst/>
                <a:latin typeface="source-serif-pro"/>
              </a:rPr>
              <a:t> et al. 2015)</a:t>
            </a:r>
            <a:endParaRPr lang="en-US" altLang="zh-TW" sz="36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5BAF8DDD-2595-49AA-A9FA-DE7AA1716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5BAF8DDD-2595-49AA-A9FA-DE7AA17166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>
            <a:extLst>
              <a:ext uri="{FF2B5EF4-FFF2-40B4-BE49-F238E27FC236}">
                <a16:creationId xmlns:a16="http://schemas.microsoft.com/office/drawing/2014/main" id="{3803EACC-E160-47CE-8A54-99D701CB1C45}"/>
              </a:ext>
            </a:extLst>
          </p:cNvPr>
          <p:cNvSpPr/>
          <p:nvPr/>
        </p:nvSpPr>
        <p:spPr>
          <a:xfrm rot="150421">
            <a:off x="-243129" y="6165859"/>
            <a:ext cx="12678257" cy="1122927"/>
          </a:xfrm>
          <a:prstGeom prst="rect">
            <a:avLst/>
          </a:prstGeom>
          <a:solidFill>
            <a:srgbClr val="C2D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B426D4-2DF6-4761-9503-4D23A64C05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5" y="1145739"/>
            <a:ext cx="7101606" cy="503692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4E076DD-952F-45B5-A342-0A78D529B1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3843" y="1145739"/>
            <a:ext cx="4460197" cy="4482761"/>
          </a:xfrm>
          <a:prstGeom prst="rect">
            <a:avLst/>
          </a:prstGeom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6494112-8957-4DCC-89CC-3171EF165383}"/>
              </a:ext>
            </a:extLst>
          </p:cNvPr>
          <p:cNvCxnSpPr/>
          <p:nvPr/>
        </p:nvCxnSpPr>
        <p:spPr>
          <a:xfrm flipH="1">
            <a:off x="4225159" y="3474699"/>
            <a:ext cx="3344892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D9BE58F9-E2C3-463D-8813-39FFBA10EFC3}"/>
              </a:ext>
            </a:extLst>
          </p:cNvPr>
          <p:cNvCxnSpPr/>
          <p:nvPr/>
        </p:nvCxnSpPr>
        <p:spPr>
          <a:xfrm flipV="1">
            <a:off x="5713423" y="3474699"/>
            <a:ext cx="0" cy="290107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DFBFA926-FA23-4FD6-9611-027FD9B2A3AA}"/>
              </a:ext>
            </a:extLst>
          </p:cNvPr>
          <p:cNvCxnSpPr/>
          <p:nvPr/>
        </p:nvCxnSpPr>
        <p:spPr>
          <a:xfrm>
            <a:off x="5713423" y="3266615"/>
            <a:ext cx="0" cy="208084"/>
          </a:xfrm>
          <a:prstGeom prst="straightConnector1">
            <a:avLst/>
          </a:prstGeom>
          <a:ln w="3810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2769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0F11A-2F23-45E1-9555-75A0EC8AD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76" y="58677"/>
            <a:ext cx="11490435" cy="1325563"/>
          </a:xfrm>
        </p:spPr>
        <p:txBody>
          <a:bodyPr>
            <a:normAutofit/>
          </a:bodyPr>
          <a:lstStyle/>
          <a:p>
            <a:pPr algn="l"/>
            <a:r>
              <a:rPr lang="en-US" altLang="zh-TW" sz="3200" i="0" dirty="0">
                <a:solidFill>
                  <a:srgbClr val="000000"/>
                </a:solidFill>
                <a:effectLst/>
                <a:latin typeface="Lucida Grande"/>
              </a:rPr>
              <a:t>Perceptual Losses for Real-Time Style Transfer and Super-Resolution (Justin Johnson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source-serif-pro"/>
              </a:rPr>
              <a:t>et al. 2015)</a:t>
            </a:r>
            <a:endParaRPr lang="en-US" altLang="zh-TW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5BAF8DDD-2595-49AA-A9FA-DE7AA1716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5BAF8DDD-2595-49AA-A9FA-DE7AA17166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CBA7A6-D753-4D70-A66B-F1E4C7F4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84" y="1218416"/>
            <a:ext cx="8400393" cy="167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i="0" dirty="0">
                <a:solidFill>
                  <a:srgbClr val="242424"/>
                </a:solidFill>
                <a:effectLst/>
                <a:latin typeface="sohne"/>
              </a:rPr>
              <a:t>即時單一風格轉換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03EACC-E160-47CE-8A54-99D701CB1C45}"/>
              </a:ext>
            </a:extLst>
          </p:cNvPr>
          <p:cNvSpPr/>
          <p:nvPr/>
        </p:nvSpPr>
        <p:spPr>
          <a:xfrm rot="150421">
            <a:off x="-243129" y="6165859"/>
            <a:ext cx="12678257" cy="1122927"/>
          </a:xfrm>
          <a:prstGeom prst="rect">
            <a:avLst/>
          </a:prstGeom>
          <a:solidFill>
            <a:srgbClr val="C2D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A9C966E-769A-41CD-92BD-48BEEF5370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384" y="2543979"/>
            <a:ext cx="9050013" cy="407726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EF35D85-C89E-452B-A03A-ACAEC16D44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384" y="1693273"/>
            <a:ext cx="8343123" cy="118810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F1355896-9F1A-4FDD-B4BC-C0ACD26FCDBA}"/>
              </a:ext>
            </a:extLst>
          </p:cNvPr>
          <p:cNvSpPr txBox="1"/>
          <p:nvPr/>
        </p:nvSpPr>
        <p:spPr>
          <a:xfrm>
            <a:off x="186612" y="6226507"/>
            <a:ext cx="331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https://arxiv.org/abs/1603.08155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918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0F11A-2F23-45E1-9555-75A0EC8AD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76" y="58677"/>
            <a:ext cx="11490435" cy="1325563"/>
          </a:xfrm>
        </p:spPr>
        <p:txBody>
          <a:bodyPr>
            <a:normAutofit/>
          </a:bodyPr>
          <a:lstStyle/>
          <a:p>
            <a:pPr algn="l"/>
            <a:r>
              <a:rPr lang="en-US" altLang="zh-TW" sz="3200" i="0" dirty="0">
                <a:solidFill>
                  <a:srgbClr val="000000"/>
                </a:solidFill>
                <a:effectLst/>
                <a:latin typeface="Lucida Grande"/>
              </a:rPr>
              <a:t>A Learned Representation For Artistic Style(Vincent Dumoulin </a:t>
            </a:r>
            <a:r>
              <a:rPr lang="en-US" altLang="zh-TW" sz="3200" b="0" i="0" dirty="0">
                <a:solidFill>
                  <a:srgbClr val="242424"/>
                </a:solidFill>
                <a:effectLst/>
                <a:latin typeface="source-serif-pro"/>
              </a:rPr>
              <a:t>et al. 2015)</a:t>
            </a:r>
            <a:endParaRPr lang="en-US" altLang="zh-TW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5BAF8DDD-2595-49AA-A9FA-DE7AA1716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5BAF8DDD-2595-49AA-A9FA-DE7AA17166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CBA7A6-D753-4D70-A66B-F1E4C7F4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84" y="1218416"/>
            <a:ext cx="8400393" cy="16764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i="0" dirty="0">
                <a:solidFill>
                  <a:srgbClr val="242424"/>
                </a:solidFill>
                <a:effectLst/>
                <a:latin typeface="sohne"/>
              </a:rPr>
              <a:t>即時</a:t>
            </a:r>
            <a:r>
              <a:rPr lang="zh-TW" altLang="en-US" dirty="0">
                <a:solidFill>
                  <a:srgbClr val="242424"/>
                </a:solidFill>
                <a:latin typeface="sohne"/>
              </a:rPr>
              <a:t>多</a:t>
            </a:r>
            <a:r>
              <a:rPr lang="zh-TW" altLang="en-US" i="0" dirty="0">
                <a:solidFill>
                  <a:srgbClr val="242424"/>
                </a:solidFill>
                <a:effectLst/>
                <a:latin typeface="sohne"/>
              </a:rPr>
              <a:t>風格轉換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03EACC-E160-47CE-8A54-99D701CB1C45}"/>
              </a:ext>
            </a:extLst>
          </p:cNvPr>
          <p:cNvSpPr/>
          <p:nvPr/>
        </p:nvSpPr>
        <p:spPr>
          <a:xfrm rot="150421">
            <a:off x="-243129" y="6165859"/>
            <a:ext cx="12678257" cy="1122927"/>
          </a:xfrm>
          <a:prstGeom prst="rect">
            <a:avLst/>
          </a:prstGeom>
          <a:solidFill>
            <a:srgbClr val="C2D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F1355896-9F1A-4FDD-B4BC-C0ACD26FCDBA}"/>
              </a:ext>
            </a:extLst>
          </p:cNvPr>
          <p:cNvSpPr txBox="1"/>
          <p:nvPr/>
        </p:nvSpPr>
        <p:spPr>
          <a:xfrm>
            <a:off x="186612" y="6226507"/>
            <a:ext cx="331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https://arxiv.org/abs/1603.08155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CED3AE7-1C26-4976-8802-89F7A35139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87" y="1843230"/>
            <a:ext cx="5884506" cy="421457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1FD901-BA4D-40A9-AFF3-0868F02312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5493" y="1734846"/>
            <a:ext cx="5884506" cy="4262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92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250F11A-2F23-45E1-9555-75A0EC8AD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276" y="58677"/>
            <a:ext cx="11490435" cy="1325563"/>
          </a:xfrm>
        </p:spPr>
        <p:txBody>
          <a:bodyPr>
            <a:normAutofit/>
          </a:bodyPr>
          <a:lstStyle/>
          <a:p>
            <a:pPr algn="l"/>
            <a:r>
              <a:rPr lang="zh-TW" altLang="en-US" sz="3200" i="0" dirty="0">
                <a:solidFill>
                  <a:srgbClr val="000000"/>
                </a:solidFill>
                <a:effectLst/>
                <a:latin typeface="Lucida Grande"/>
              </a:rPr>
              <a:t>更多風格轉換</a:t>
            </a:r>
            <a:endParaRPr lang="en-US" altLang="zh-TW" sz="3200" i="0" dirty="0">
              <a:solidFill>
                <a:srgbClr val="000000"/>
              </a:solidFill>
              <a:effectLst/>
              <a:latin typeface="Lucida Grande"/>
            </a:endParaRPr>
          </a:p>
        </p:txBody>
      </p:sp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5BAF8DDD-2595-49AA-A9FA-DE7AA1716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38850" y="3338513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9" name="Equation" r:id="rId3" imgW="114120" imgH="177480" progId="Equation.DSMT4">
                  <p:embed/>
                </p:oleObj>
              </mc:Choice>
              <mc:Fallback>
                <p:oleObj name="Equation" r:id="rId3" imgW="114120" imgH="177480" progId="Equation.DSMT4">
                  <p:embed/>
                  <p:pic>
                    <p:nvPicPr>
                      <p:cNvPr id="10" name="物件 9">
                        <a:extLst>
                          <a:ext uri="{FF2B5EF4-FFF2-40B4-BE49-F238E27FC236}">
                            <a16:creationId xmlns:a16="http://schemas.microsoft.com/office/drawing/2014/main" id="{5BAF8DDD-2595-49AA-A9FA-DE7AA171665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038850" y="3338513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09CBA7A6-D753-4D70-A66B-F1E4C7F4A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384" y="1218415"/>
            <a:ext cx="8400393" cy="4343659"/>
          </a:xfrm>
        </p:spPr>
        <p:txBody>
          <a:bodyPr>
            <a:normAutofit fontScale="92500" lnSpcReduction="10000"/>
          </a:bodyPr>
          <a:lstStyle/>
          <a:p>
            <a:pPr marL="0" indent="0" algn="l">
              <a:buNone/>
            </a:pPr>
            <a:r>
              <a:rPr lang="zh-TW" altLang="en-US" i="0" dirty="0">
                <a:solidFill>
                  <a:srgbClr val="242424"/>
                </a:solidFill>
                <a:effectLst/>
                <a:latin typeface="sohne"/>
              </a:rPr>
              <a:t>即時任意風格轉換</a:t>
            </a:r>
          </a:p>
          <a:p>
            <a:pPr marL="0" indent="0">
              <a:buNone/>
            </a:pPr>
            <a:r>
              <a:rPr lang="en-US" altLang="zh-TW" b="0" i="0" dirty="0">
                <a:effectLst/>
                <a:latin typeface="source-serif-pro"/>
              </a:rPr>
              <a:t>Huang et al. 2017</a:t>
            </a:r>
            <a:r>
              <a:rPr lang="zh-TW" altLang="en-US" b="0" i="0" dirty="0">
                <a:effectLst/>
                <a:latin typeface="source-serif-pro"/>
              </a:rPr>
              <a:t>：</a:t>
            </a:r>
            <a:r>
              <a:rPr lang="en-US" altLang="zh-TW" b="0" i="0" u="sng" dirty="0">
                <a:effectLst/>
                <a:latin typeface="source-serif-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Arbitrary Style Transfer in Real-time with Adaptive Instance Normalization</a:t>
            </a:r>
            <a:endParaRPr lang="en-US" altLang="zh-TW" b="0" i="0" u="sng" dirty="0">
              <a:effectLst/>
              <a:latin typeface="source-serif-pro"/>
            </a:endParaRPr>
          </a:p>
          <a:p>
            <a:pPr marL="0" indent="0">
              <a:buNone/>
            </a:pPr>
            <a:r>
              <a:rPr lang="en-US" altLang="zh-TW" b="0" i="0" dirty="0" err="1">
                <a:effectLst/>
                <a:latin typeface="source-serif-pro"/>
              </a:rPr>
              <a:t>Ghiasi</a:t>
            </a:r>
            <a:r>
              <a:rPr lang="en-US" altLang="zh-TW" b="0" i="0" dirty="0">
                <a:effectLst/>
                <a:latin typeface="source-serif-pro"/>
              </a:rPr>
              <a:t> et al. 2017</a:t>
            </a:r>
            <a:r>
              <a:rPr lang="zh-TW" altLang="en-US" b="0" i="0" dirty="0">
                <a:effectLst/>
                <a:latin typeface="source-serif-pro"/>
              </a:rPr>
              <a:t>：</a:t>
            </a:r>
            <a:r>
              <a:rPr lang="en-US" altLang="zh-TW" b="0" i="0" u="sng" dirty="0">
                <a:effectLst/>
                <a:latin typeface="source-serif-pr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Exploring the structure of a real-time, arbitrary neural artistic stylization network</a:t>
            </a:r>
            <a:endParaRPr lang="en-US" altLang="zh-TW" b="0" i="0" u="sng" dirty="0">
              <a:effectLst/>
              <a:latin typeface="source-serif-pro"/>
            </a:endParaRPr>
          </a:p>
          <a:p>
            <a:pPr marL="0" indent="0">
              <a:buNone/>
            </a:pPr>
            <a:endParaRPr lang="en-US" altLang="zh-TW" u="sng" dirty="0">
              <a:latin typeface="source-serif-pro"/>
            </a:endParaRPr>
          </a:p>
          <a:p>
            <a:pPr marL="0" indent="0">
              <a:buNone/>
            </a:pPr>
            <a:r>
              <a:rPr lang="zh-TW" altLang="en-US" u="sng" dirty="0">
                <a:latin typeface="source-serif-pro"/>
              </a:rPr>
              <a:t>顏色控制</a:t>
            </a:r>
            <a:endParaRPr lang="en-US" altLang="zh-TW" u="sng" dirty="0">
              <a:latin typeface="source-serif-pro"/>
            </a:endParaRPr>
          </a:p>
          <a:p>
            <a:pPr marL="0" indent="0">
              <a:buNone/>
            </a:pPr>
            <a:r>
              <a:rPr lang="zh-TW" altLang="en-US" u="sng" dirty="0">
                <a:latin typeface="source-serif-pro"/>
              </a:rPr>
              <a:t>尺度控制</a:t>
            </a:r>
            <a:endParaRPr lang="en-US" altLang="zh-TW" u="sng" dirty="0">
              <a:latin typeface="source-serif-pro"/>
            </a:endParaRPr>
          </a:p>
          <a:p>
            <a:pPr marL="0" indent="0">
              <a:buNone/>
            </a:pPr>
            <a:r>
              <a:rPr lang="zh-TW" altLang="en-US" u="sng" dirty="0">
                <a:latin typeface="source-serif-pro"/>
              </a:rPr>
              <a:t>空見控制</a:t>
            </a:r>
            <a:endParaRPr lang="en-US" altLang="zh-TW" u="sng" dirty="0">
              <a:latin typeface="source-serif-pro"/>
            </a:endParaRPr>
          </a:p>
          <a:p>
            <a:pPr marL="0" indent="0">
              <a:buNone/>
            </a:pPr>
            <a:r>
              <a:rPr lang="en-US" altLang="zh-TW" u="sng" dirty="0">
                <a:latin typeface="source-serif-pro"/>
              </a:rPr>
              <a:t>…….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803EACC-E160-47CE-8A54-99D701CB1C45}"/>
              </a:ext>
            </a:extLst>
          </p:cNvPr>
          <p:cNvSpPr/>
          <p:nvPr/>
        </p:nvSpPr>
        <p:spPr>
          <a:xfrm rot="150421">
            <a:off x="-243129" y="6165859"/>
            <a:ext cx="12678257" cy="1122927"/>
          </a:xfrm>
          <a:prstGeom prst="rect">
            <a:avLst/>
          </a:prstGeom>
          <a:solidFill>
            <a:srgbClr val="C2D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8467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40CE3ED3-0FF5-4BE7-9991-D5AA10D8D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HW4</a:t>
            </a:r>
            <a:endParaRPr lang="zh-TW" altLang="en-US" dirty="0">
              <a:latin typeface="Times New Roman" panose="02020603050405020304" pitchFamily="18" charset="0"/>
            </a:endParaRP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02DFA1E-EA1F-460C-B03D-A77DC1902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2400" i="0" dirty="0">
                <a:solidFill>
                  <a:schemeClr val="bg1">
                    <a:lumMod val="50000"/>
                  </a:schemeClr>
                </a:solidFill>
                <a:effectLst/>
                <a:latin typeface="Lucida Grande"/>
              </a:rPr>
              <a:t>A Neural Algorithm of Artistic Style</a:t>
            </a:r>
            <a:endParaRPr lang="zh-TW" altLang="en-US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1FA8D2-DFD5-4756-AAA0-A83E1F45F56C}"/>
              </a:ext>
            </a:extLst>
          </p:cNvPr>
          <p:cNvSpPr/>
          <p:nvPr/>
        </p:nvSpPr>
        <p:spPr>
          <a:xfrm rot="150421">
            <a:off x="-243129" y="6165859"/>
            <a:ext cx="12678257" cy="1122927"/>
          </a:xfrm>
          <a:prstGeom prst="rect">
            <a:avLst/>
          </a:prstGeom>
          <a:solidFill>
            <a:srgbClr val="C2DE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627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492</Words>
  <Application>Microsoft Office PowerPoint</Application>
  <PresentationFormat>寬螢幕</PresentationFormat>
  <Paragraphs>48</Paragraphs>
  <Slides>17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7" baseType="lpstr">
      <vt:lpstr>Lucida Grande</vt:lpstr>
      <vt:lpstr>medium-content-sans-serif-font</vt:lpstr>
      <vt:lpstr>sohne</vt:lpstr>
      <vt:lpstr>source-serif-pro</vt:lpstr>
      <vt:lpstr>標楷體</vt:lpstr>
      <vt:lpstr>Arial</vt:lpstr>
      <vt:lpstr>Calibri</vt:lpstr>
      <vt:lpstr>Times New Roman</vt:lpstr>
      <vt:lpstr>Office 佈景主題</vt:lpstr>
      <vt:lpstr>Equation</vt:lpstr>
      <vt:lpstr>HW4 講解</vt:lpstr>
      <vt:lpstr>Neural Style Transfer</vt:lpstr>
      <vt:lpstr>A Neural Algorithm of Artistic Style (Gatys et al. 2015)</vt:lpstr>
      <vt:lpstr>A Neural Algorithm of Artistic Style (Gatys et al. 2015)</vt:lpstr>
      <vt:lpstr>A Neural Algorithm of Artistic Style (Gatys et al. 2015)</vt:lpstr>
      <vt:lpstr>Perceptual Losses for Real-Time Style Transfer and Super-Resolution (Justin Johnson et al. 2015)</vt:lpstr>
      <vt:lpstr>A Learned Representation For Artistic Style(Vincent Dumoulin et al. 2015)</vt:lpstr>
      <vt:lpstr>更多風格轉換</vt:lpstr>
      <vt:lpstr>HW4</vt:lpstr>
      <vt:lpstr>Dataset</vt:lpstr>
      <vt:lpstr>Basic level</vt:lpstr>
      <vt:lpstr>Basic level</vt:lpstr>
      <vt:lpstr>Intermediate level</vt:lpstr>
      <vt:lpstr>Advanced level</vt:lpstr>
      <vt:lpstr>作業繳交</vt:lpstr>
      <vt:lpstr>Advanced level</vt:lpstr>
      <vt:lpstr>Advanced level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柏宇 林</dc:creator>
  <cp:lastModifiedBy>柏宇 林</cp:lastModifiedBy>
  <cp:revision>62</cp:revision>
  <dcterms:created xsi:type="dcterms:W3CDTF">2024-09-04T01:56:14Z</dcterms:created>
  <dcterms:modified xsi:type="dcterms:W3CDTF">2024-11-22T03:19:21Z</dcterms:modified>
</cp:coreProperties>
</file>